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7" r:id="rId5"/>
    <p:sldId id="258" r:id="rId6"/>
    <p:sldId id="259" r:id="rId7"/>
    <p:sldId id="260" r:id="rId8"/>
    <p:sldId id="262" r:id="rId9"/>
    <p:sldId id="263" r:id="rId10"/>
    <p:sldId id="267" r:id="rId11"/>
    <p:sldId id="261" r:id="rId12"/>
    <p:sldId id="264" r:id="rId13"/>
    <p:sldId id="266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rge Flary" initials="GF" lastIdx="1" clrIdx="0">
    <p:extLst>
      <p:ext uri="{19B8F6BF-5375-455C-9EA6-DF929625EA0E}">
        <p15:presenceInfo xmlns:p15="http://schemas.microsoft.com/office/powerpoint/2012/main" userId="S-1-5-21-3924756550-1845319573-4278768314-11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C49F29-327A-47A1-A7E1-6E3EF94DFE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A4E021-41EF-466F-85AD-C392C2C21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164C4-11B9-445D-B5B7-EF1C124AE326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1D50AF-EB64-4435-A460-0D972544AC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64C26-BBF1-486F-82EF-0E13CE6E12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8553E-FD3C-4BEF-88EA-CF9F3E168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603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C7554-3574-4415-BDA4-A8CED1F7C50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36D91-F6D4-4149-81B6-D3AD10EE4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479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B3C4B-22E8-4C53-B408-BA9E0A0D3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246DC6-8392-47DC-832D-D5C888F67B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4C2BB-E062-4B60-B3C2-7BD5C1C08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E7118-7F51-4434-9DE0-512F0BDE1474}" type="datetime1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60F6C-A7AD-4EF1-B24B-852C6B00E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A65DC-A1FD-4964-A815-82F6ADB94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5A6A-7C27-482A-8FEA-0E2181192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7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FC379-E0C6-431F-9682-DCBBD4762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C46184-0519-46F1-9AA2-AA6EF109C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B9158-CBC7-4870-AFD9-57E70FCEE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3E07-F1AC-4D98-91F6-EF888AC3B333}" type="datetime1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FE94B-347E-43D0-8362-19DDEC767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EDFE4-DCF9-466B-BE21-1EF8E3C36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5A6A-7C27-482A-8FEA-0E2181192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37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B4F95E-E774-4EBF-900C-44F9FD1C80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80E7CC-14B3-4FAB-87A9-B9374A624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05098-46F1-40D1-B0D3-3B945CF4E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4C718-5E03-4FCC-B79A-806FB85FF07B}" type="datetime1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029ED-1CE2-40D4-87DE-F4BA2D727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CA803-50E5-4F2E-9EBC-73E1EB029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5A6A-7C27-482A-8FEA-0E2181192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9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1A5B4-A417-4E11-8CEA-43332ADC3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CC9DE-2786-4BA4-8B6D-06D7699F7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E2C67-C900-4F9B-85E1-7C3F3E937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B7B-462B-4AB4-B385-36DC7670FD73}" type="datetime1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1D992-C039-44FC-9918-6D0559A17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59438-61EC-4933-B8CA-4D74F5564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5A6A-7C27-482A-8FEA-0E2181192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3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1ABC4-60DF-4EBD-B4C3-AE8B5AF60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9FEAEA-6B0F-4F1A-837E-137FB3395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9093A-5DA4-4FF9-9C97-6D48F147A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A910-0184-49E8-98AC-DF60DA16786A}" type="datetime1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213C3-C929-4ADB-9963-AEEFE091B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E79C9-8E68-4934-B927-FEE0B5912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5A6A-7C27-482A-8FEA-0E2181192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8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872CF-7195-4C50-8D75-802DF35B6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77CAF-9813-4554-82C9-92A1CAFDBB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ACE10-821C-4A8A-975F-1FB4211218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884D8-8551-4009-9FB9-D6F8DF377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FA93-3738-44FA-A088-AA0A7E4BD764}" type="datetime1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04D727-5E66-4119-9EBA-021B0C104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177480-49BF-43CB-B902-A61526F5E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5A6A-7C27-482A-8FEA-0E2181192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38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98E9C-22E7-4BA3-9D19-202F9BC90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DD080-B713-40E5-B994-B1D45F1D9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7ECBC-B941-4499-B29A-16154815D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DD2DEC-45E7-4129-A3E2-2F37CF844C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E02078-F755-4782-AE49-701BC20141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65A6C9-ACF6-467E-8582-F6A03781D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7445-F9F2-45A4-A241-E3C2F0BD9E79}" type="datetime1">
              <a:rPr lang="en-US" smtClean="0"/>
              <a:t>3/23/2020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76D990-0E18-40E0-84DC-5CC0AB733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657426-3444-48D1-991D-14AE67AE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5A6A-7C27-482A-8FEA-0E2181192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91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0D8C9-BB42-42CF-B089-F9831B869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24B024-1091-4763-A729-809C7CEFA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E4A7-F934-41FC-8D44-E35D0373A1E6}" type="datetime1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EA6277-D921-4A62-A4E1-BACD239D1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A60914-7D06-477B-906D-4681581C4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5A6A-7C27-482A-8FEA-0E2181192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85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57088F-F043-4547-B368-44172B763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8A89B-659A-4E5E-8CFE-0DAEE1AA5855}" type="datetime1">
              <a:rPr lang="en-US" smtClean="0"/>
              <a:t>3/23/2020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628B58-1431-4C3B-92AA-B3297E302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38B6EC-5681-4412-9286-1A749A998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5A6A-7C27-482A-8FEA-0E2181192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5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E60FD-A8F7-4732-9BAE-56C8781A2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3109C-C596-4924-A28E-510016AD5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3D4CA-EEC4-414A-8044-9CD4E49DD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57D04-5F51-4486-B3C3-C4B1A1BB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B7743-5755-4032-AEF9-A2577579F580}" type="datetime1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3FB8EC-794F-417C-8732-066347528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C48B61-95DF-41C5-9C81-C973FF4B9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5A6A-7C27-482A-8FEA-0E2181192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1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1F832-867A-417C-A176-B0EEB1D59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D26B6C-CDCA-4819-A5C7-1A91289217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1BE351-0600-4BB4-8787-3F0F4D61A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4C156C-58F6-4BB8-869F-7B8B3DBA7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2053-7CCC-4271-A976-DCB0C7D0913E}" type="datetime1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2E7DF3-F537-4862-826F-6EF58087E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53F3F8-4F0F-4070-ACD1-F348417E0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5A6A-7C27-482A-8FEA-0E2181192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69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CD408E-2E55-495C-B933-DDCB51D5B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C7F20-5823-4A85-ACD4-80C37AD8F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FDB42-360C-48D1-AF77-58B0ECFBD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CF3E0-4934-4286-9FBA-9AF1D74A6BC1}" type="datetime1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39B0F-5E73-4F14-801D-D9DEC9852E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5A4EF-3AC4-4549-B231-F05071F460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C5A6A-7C27-482A-8FEA-0E2181192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85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kecountyil.gov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Assessor@LakeVillaAssessor.org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B72356-3F34-486C-9461-EBC6ABC72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7737" y="3502405"/>
            <a:ext cx="6904264" cy="336398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3AC671-6DB4-4D5C-8354-ACCABF9C46CA}"/>
              </a:ext>
            </a:extLst>
          </p:cNvPr>
          <p:cNvSpPr/>
          <p:nvPr/>
        </p:nvSpPr>
        <p:spPr>
          <a:xfrm>
            <a:off x="279192" y="44271"/>
            <a:ext cx="454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Senior Citizen Assessment Freeze Application Guide using the on-line</a:t>
            </a:r>
            <a:r>
              <a:rPr lang="en-US" sz="2400" b="1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 Light" panose="020F0302020204030204"/>
              </a:rPr>
              <a:t>Smartfile</a:t>
            </a:r>
            <a:r>
              <a:rPr lang="en-US" sz="2400" b="1" dirty="0">
                <a:solidFill>
                  <a:prstClr val="black"/>
                </a:solidFill>
                <a:latin typeface="Calibri Light" panose="020F0302020204030204"/>
              </a:rPr>
              <a:t> E-Filing Portal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872145-F046-4BA3-98A6-15326C7D3074}"/>
              </a:ext>
            </a:extLst>
          </p:cNvPr>
          <p:cNvSpPr txBox="1"/>
          <p:nvPr/>
        </p:nvSpPr>
        <p:spPr>
          <a:xfrm>
            <a:off x="291684" y="3408418"/>
            <a:ext cx="42814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Begin: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 to </a:t>
            </a:r>
            <a:r>
              <a:rPr lang="en-US" dirty="0">
                <a:hlinkClick r:id="rId3"/>
              </a:rPr>
              <a:t>www.lakecountyil.gov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Hover over </a:t>
            </a:r>
            <a:r>
              <a:rPr lang="en-US" u="sng" dirty="0"/>
              <a:t>Departments/Offices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on </a:t>
            </a:r>
            <a:r>
              <a:rPr lang="en-US" u="sng" dirty="0"/>
              <a:t>Chief County Assessment Office</a:t>
            </a:r>
            <a:r>
              <a:rPr lang="en-US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E43F8C-6C25-45C4-A7C9-5B63FDC71A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7736" y="1"/>
            <a:ext cx="6904264" cy="3355595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2AEA62FA-FDC2-4195-80DB-1F5355276C67}"/>
              </a:ext>
            </a:extLst>
          </p:cNvPr>
          <p:cNvSpPr/>
          <p:nvPr/>
        </p:nvSpPr>
        <p:spPr>
          <a:xfrm rot="8202066">
            <a:off x="8938037" y="661715"/>
            <a:ext cx="377708" cy="52479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D1D9B017-6E5C-4386-AD54-4519F955EF5F}"/>
              </a:ext>
            </a:extLst>
          </p:cNvPr>
          <p:cNvSpPr/>
          <p:nvPr/>
        </p:nvSpPr>
        <p:spPr>
          <a:xfrm rot="9200386" flipH="1" flipV="1">
            <a:off x="7713407" y="4128548"/>
            <a:ext cx="472630" cy="419379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FFB16-AA0F-420B-BCE1-044B936B5F6B}"/>
              </a:ext>
            </a:extLst>
          </p:cNvPr>
          <p:cNvSpPr txBox="1"/>
          <p:nvPr/>
        </p:nvSpPr>
        <p:spPr>
          <a:xfrm>
            <a:off x="165100" y="4670238"/>
            <a:ext cx="48642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Required Documents: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Drivers License or State 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2019 Federal Income Tax</a:t>
            </a:r>
          </a:p>
          <a:p>
            <a:r>
              <a:rPr lang="en-US" sz="700" dirty="0"/>
              <a:t> </a:t>
            </a:r>
          </a:p>
          <a:p>
            <a:pPr algn="just"/>
            <a:r>
              <a:rPr lang="en-US" dirty="0"/>
              <a:t>*** For on-line filing you will need to have the ability to scan or take a picture of your drivers license and 2019 Federal Income Tax to upload.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1CD467-3A5D-4380-A613-4E956C503FC2}"/>
              </a:ext>
            </a:extLst>
          </p:cNvPr>
          <p:cNvSpPr txBox="1"/>
          <p:nvPr/>
        </p:nvSpPr>
        <p:spPr>
          <a:xfrm>
            <a:off x="123760" y="1418568"/>
            <a:ext cx="4946970" cy="206210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JOE HERCHENBACH</a:t>
            </a:r>
            <a:endParaRPr lang="en-US" sz="16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Fremont</a:t>
            </a:r>
            <a:r>
              <a:rPr lang="en-US" sz="1600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Township Assessor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22385 W. IL Route 60</a:t>
            </a:r>
          </a:p>
          <a:p>
            <a:pPr algn="ctr"/>
            <a:r>
              <a:rPr lang="en-US" sz="1600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Mundelein, Illinois 60060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Phone: 847-223-2846 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Email: </a:t>
            </a:r>
            <a:r>
              <a:rPr lang="en-US" sz="1600" u="sng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Assessor@FremontTownship.com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Website</a:t>
            </a:r>
          </a:p>
          <a:p>
            <a:pPr algn="ctr"/>
            <a:r>
              <a:rPr lang="en-US" sz="1600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fremonttownship.com/departments/assessor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771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83099F-5D0C-4B97-91D1-2B8FAA83A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1613" y="0"/>
            <a:ext cx="8230388" cy="55115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AFD62B-7D2D-4E3A-95AD-97D90AA1D7D4}"/>
              </a:ext>
            </a:extLst>
          </p:cNvPr>
          <p:cNvSpPr txBox="1"/>
          <p:nvPr/>
        </p:nvSpPr>
        <p:spPr>
          <a:xfrm>
            <a:off x="310393" y="419450"/>
            <a:ext cx="353770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This is where you will need to scan or take a picture of your Drivers License or State ID and upload the  file to the application.</a:t>
            </a:r>
          </a:p>
          <a:p>
            <a:pPr algn="just"/>
            <a:r>
              <a:rPr lang="en-US" sz="1200" dirty="0"/>
              <a:t> </a:t>
            </a:r>
          </a:p>
          <a:p>
            <a:pPr algn="just"/>
            <a:r>
              <a:rPr lang="en-US" dirty="0"/>
              <a:t>When you click </a:t>
            </a:r>
            <a:r>
              <a:rPr lang="en-US" u="sng" dirty="0"/>
              <a:t>SELECT FILES</a:t>
            </a:r>
            <a:r>
              <a:rPr lang="en-US" dirty="0"/>
              <a:t>, your computer will open showing all different drives where a file could be saved.</a:t>
            </a:r>
          </a:p>
          <a:p>
            <a:pPr algn="just"/>
            <a:r>
              <a:rPr lang="en-US" sz="1200" dirty="0"/>
              <a:t> </a:t>
            </a:r>
          </a:p>
          <a:p>
            <a:pPr algn="just"/>
            <a:r>
              <a:rPr lang="en-US" dirty="0"/>
              <a:t>This will be different on all computers. You will need to know where your Drivers License or State ID has been saved</a:t>
            </a:r>
          </a:p>
          <a:p>
            <a:pPr algn="just"/>
            <a:r>
              <a:rPr lang="en-US" sz="1200" dirty="0"/>
              <a:t> </a:t>
            </a:r>
          </a:p>
          <a:p>
            <a:pPr algn="just"/>
            <a:r>
              <a:rPr lang="en-US" dirty="0"/>
              <a:t>It is a best practice to attach a copy of your Federal form 1040 or 1040 SR.</a:t>
            </a:r>
          </a:p>
          <a:p>
            <a:pPr algn="just"/>
            <a:r>
              <a:rPr lang="en-US" sz="1200" dirty="0"/>
              <a:t> </a:t>
            </a:r>
          </a:p>
          <a:p>
            <a:pPr algn="just"/>
            <a:r>
              <a:rPr lang="en-US" dirty="0"/>
              <a:t>You can follow the same procedure </a:t>
            </a:r>
          </a:p>
          <a:p>
            <a:pPr algn="just"/>
            <a:r>
              <a:rPr lang="en-US" dirty="0"/>
              <a:t>as used for the Drivers License. </a:t>
            </a:r>
          </a:p>
          <a:p>
            <a:r>
              <a:rPr lang="en-US" sz="1200" dirty="0"/>
              <a:t> </a:t>
            </a:r>
          </a:p>
          <a:p>
            <a:r>
              <a:rPr lang="en-US" dirty="0"/>
              <a:t>Click </a:t>
            </a:r>
            <a:r>
              <a:rPr lang="en-US" u="sng" dirty="0"/>
              <a:t>NEXT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1714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7C696C-B935-4214-8484-363C81CB6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209" y="78736"/>
            <a:ext cx="9038792" cy="51559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32A31D-CEDD-46BF-AF67-330571CF4976}"/>
              </a:ext>
            </a:extLst>
          </p:cNvPr>
          <p:cNvSpPr txBox="1"/>
          <p:nvPr/>
        </p:nvSpPr>
        <p:spPr>
          <a:xfrm>
            <a:off x="293615" y="343949"/>
            <a:ext cx="28595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Click </a:t>
            </a:r>
            <a:r>
              <a:rPr lang="en-US" u="sng" dirty="0"/>
              <a:t>SUBMIT</a:t>
            </a:r>
            <a:r>
              <a:rPr lang="en-US" dirty="0"/>
              <a:t>. A box will pop up asking if you really want to submit this application.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Click </a:t>
            </a:r>
            <a:r>
              <a:rPr lang="en-US" u="sng" dirty="0"/>
              <a:t>SUBMIT</a:t>
            </a:r>
            <a:r>
              <a:rPr lang="en-US" dirty="0"/>
              <a:t> again.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A new box will pop up with a File ID number. It is your choice to copy this number as it will not show up on form if you print a copy.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Click </a:t>
            </a:r>
            <a:r>
              <a:rPr lang="en-US" u="sng" dirty="0"/>
              <a:t>OK</a:t>
            </a:r>
            <a:r>
              <a:rPr lang="en-US" dirty="0"/>
              <a:t> on the File ID box and decide if you want to print a copy of the completed application or click </a:t>
            </a:r>
            <a:r>
              <a:rPr lang="en-US" u="sng" dirty="0"/>
              <a:t>DONE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Check your email for confirmation of filing.</a:t>
            </a:r>
          </a:p>
        </p:txBody>
      </p:sp>
    </p:spTree>
    <p:extLst>
      <p:ext uri="{BB962C8B-B14F-4D97-AF65-F5344CB8AC3E}">
        <p14:creationId xmlns:p14="http://schemas.microsoft.com/office/powerpoint/2010/main" val="2223614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B17A06-3D7B-42A4-BD1A-6020E096F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4660" y="0"/>
            <a:ext cx="6897340" cy="30231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C07906-3BA0-46BD-8418-CF2C53208962}"/>
              </a:ext>
            </a:extLst>
          </p:cNvPr>
          <p:cNvSpPr txBox="1"/>
          <p:nvPr/>
        </p:nvSpPr>
        <p:spPr>
          <a:xfrm>
            <a:off x="186613" y="345233"/>
            <a:ext cx="49861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the </a:t>
            </a:r>
            <a:r>
              <a:rPr lang="en-US" b="1" u="sng" dirty="0" err="1">
                <a:solidFill>
                  <a:schemeClr val="accent5"/>
                </a:solidFill>
              </a:rPr>
              <a:t>Smartfile</a:t>
            </a:r>
            <a:r>
              <a:rPr lang="en-US" b="1" u="sng" dirty="0">
                <a:solidFill>
                  <a:schemeClr val="accent5"/>
                </a:solidFill>
              </a:rPr>
              <a:t>, E-Filling Portal</a:t>
            </a:r>
            <a:r>
              <a:rPr lang="en-US" b="1" dirty="0"/>
              <a:t>.</a:t>
            </a:r>
          </a:p>
          <a:p>
            <a:endParaRPr lang="en-US" b="1" u="sng" dirty="0"/>
          </a:p>
          <a:p>
            <a:r>
              <a:rPr lang="en-US" dirty="0"/>
              <a:t>The Lake County Login page will open (below)</a:t>
            </a:r>
          </a:p>
          <a:p>
            <a:endParaRPr lang="en-US" dirty="0"/>
          </a:p>
          <a:p>
            <a:r>
              <a:rPr lang="en-US" dirty="0"/>
              <a:t>If you already have an account, enter your email and password then click </a:t>
            </a:r>
            <a:r>
              <a:rPr lang="en-US" u="sng" dirty="0"/>
              <a:t>LOGIN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94A9E4E7-30FA-4D83-A54E-CC2977E13CD6}"/>
              </a:ext>
            </a:extLst>
          </p:cNvPr>
          <p:cNvSpPr/>
          <p:nvPr/>
        </p:nvSpPr>
        <p:spPr>
          <a:xfrm rot="19270356">
            <a:off x="8136437" y="2068878"/>
            <a:ext cx="466743" cy="502427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172CC7-E6A5-4CEC-9E0C-DEA60AA94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11" y="3261606"/>
            <a:ext cx="3992451" cy="304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9E172B-71EA-42E7-979B-13ECB4E33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612" y="2339072"/>
            <a:ext cx="2857500" cy="76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3337E3-B6F7-44F0-B1B3-C843F8C5CA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2760" y="3848099"/>
            <a:ext cx="3676650" cy="27082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855551-3852-4B7E-9240-3F3A2975E92D}"/>
              </a:ext>
            </a:extLst>
          </p:cNvPr>
          <p:cNvSpPr txBox="1"/>
          <p:nvPr/>
        </p:nvSpPr>
        <p:spPr>
          <a:xfrm>
            <a:off x="8986262" y="4122325"/>
            <a:ext cx="3019127" cy="203132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When creating a New User account you will need: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active e-mail address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create a password for your Lake County account.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Verify your new account via your e-mail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C53BC88-BA90-4281-96EC-09B2D916C3A0}"/>
              </a:ext>
            </a:extLst>
          </p:cNvPr>
          <p:cNvSpPr/>
          <p:nvPr/>
        </p:nvSpPr>
        <p:spPr>
          <a:xfrm rot="19010487">
            <a:off x="487567" y="6131689"/>
            <a:ext cx="483606" cy="3558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E1B49B-8680-4C05-8E05-5C5877F63A68}"/>
              </a:ext>
            </a:extLst>
          </p:cNvPr>
          <p:cNvSpPr txBox="1"/>
          <p:nvPr/>
        </p:nvSpPr>
        <p:spPr>
          <a:xfrm>
            <a:off x="1317406" y="5262637"/>
            <a:ext cx="3161315" cy="6463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To create an account click on </a:t>
            </a:r>
          </a:p>
          <a:p>
            <a:r>
              <a:rPr lang="en-US" b="1" u="sng" dirty="0">
                <a:solidFill>
                  <a:schemeClr val="accent5"/>
                </a:solidFill>
              </a:rPr>
              <a:t>New user? Create and account</a:t>
            </a:r>
            <a:r>
              <a:rPr lang="en-US" b="1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01D47D-271C-4E5B-BF72-D0E2156376B5}"/>
              </a:ext>
            </a:extLst>
          </p:cNvPr>
          <p:cNvSpPr txBox="1"/>
          <p:nvPr/>
        </p:nvSpPr>
        <p:spPr>
          <a:xfrm>
            <a:off x="5412849" y="3439122"/>
            <a:ext cx="6592540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*** New Account Set-Up ***</a:t>
            </a:r>
          </a:p>
        </p:txBody>
      </p:sp>
    </p:spTree>
    <p:extLst>
      <p:ext uri="{BB962C8B-B14F-4D97-AF65-F5344CB8AC3E}">
        <p14:creationId xmlns:p14="http://schemas.microsoft.com/office/powerpoint/2010/main" val="4247964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499192-3213-4142-ABE3-E7B1A990A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894" y="0"/>
            <a:ext cx="7219950" cy="1914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834353-BF94-4619-94C5-0C798D8CF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903" y="2002056"/>
            <a:ext cx="7116653" cy="9520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1604FE-D533-452C-ABF7-B863318805DC}"/>
              </a:ext>
            </a:extLst>
          </p:cNvPr>
          <p:cNvSpPr txBox="1"/>
          <p:nvPr/>
        </p:nvSpPr>
        <p:spPr>
          <a:xfrm>
            <a:off x="189186" y="399393"/>
            <a:ext cx="41542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</a:t>
            </a:r>
            <a:r>
              <a:rPr lang="en-US" u="sng" dirty="0">
                <a:solidFill>
                  <a:srgbClr val="00B0F0"/>
                </a:solidFill>
              </a:rPr>
              <a:t>Available Filings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A list of all possible filings will display. Scroll down as there are several choices click on:</a:t>
            </a:r>
          </a:p>
          <a:p>
            <a:r>
              <a:rPr lang="en-US" dirty="0"/>
              <a:t> </a:t>
            </a:r>
          </a:p>
          <a:p>
            <a:r>
              <a:rPr lang="en-US" u="sng" dirty="0">
                <a:solidFill>
                  <a:schemeClr val="accent1"/>
                </a:solidFill>
              </a:rPr>
              <a:t>EX – Senior Citizens Assessment Freeze</a:t>
            </a:r>
          </a:p>
          <a:p>
            <a:r>
              <a:rPr lang="en-US" u="sng" dirty="0">
                <a:solidFill>
                  <a:schemeClr val="accent1"/>
                </a:solidFill>
              </a:rPr>
              <a:t>Homestead Exemption </a:t>
            </a:r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9735056-53C7-49E8-93DF-237B4626684E}"/>
              </a:ext>
            </a:extLst>
          </p:cNvPr>
          <p:cNvSpPr/>
          <p:nvPr/>
        </p:nvSpPr>
        <p:spPr>
          <a:xfrm rot="18580365">
            <a:off x="5072911" y="1054325"/>
            <a:ext cx="400339" cy="31531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AACDCD4A-076F-4343-915D-1D1A02CCEAD5}"/>
              </a:ext>
            </a:extLst>
          </p:cNvPr>
          <p:cNvSpPr/>
          <p:nvPr/>
        </p:nvSpPr>
        <p:spPr>
          <a:xfrm rot="17819428">
            <a:off x="4758751" y="1835894"/>
            <a:ext cx="303304" cy="526989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262992-F336-42F7-8404-F8FA8C0A16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8028" y="3429000"/>
            <a:ext cx="6642866" cy="23434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85A763E-9FCC-47FC-B9C9-7ACF1534B7CD}"/>
              </a:ext>
            </a:extLst>
          </p:cNvPr>
          <p:cNvSpPr txBox="1"/>
          <p:nvPr/>
        </p:nvSpPr>
        <p:spPr>
          <a:xfrm>
            <a:off x="189186" y="2954085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Click on </a:t>
            </a:r>
            <a:r>
              <a:rPr lang="en-US" u="sng" dirty="0">
                <a:solidFill>
                  <a:schemeClr val="accent1"/>
                </a:solidFill>
              </a:rPr>
              <a:t>Begin Filing</a:t>
            </a:r>
            <a:r>
              <a:rPr lang="en-US" dirty="0"/>
              <a:t>.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E7A20F4-3CA0-4339-8E39-C6A69594EADF}"/>
              </a:ext>
            </a:extLst>
          </p:cNvPr>
          <p:cNvSpPr/>
          <p:nvPr/>
        </p:nvSpPr>
        <p:spPr>
          <a:xfrm>
            <a:off x="4665648" y="5423338"/>
            <a:ext cx="442380" cy="34911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07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5195DD7-D581-4F3F-AE62-77E752649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969" y="0"/>
            <a:ext cx="7873949" cy="68751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CC1C7B-2335-43A1-9DCC-C2F57A71DC6C}"/>
              </a:ext>
            </a:extLst>
          </p:cNvPr>
          <p:cNvSpPr txBox="1"/>
          <p:nvPr/>
        </p:nvSpPr>
        <p:spPr>
          <a:xfrm>
            <a:off x="313594" y="85844"/>
            <a:ext cx="3447393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Make sure you select the 2020 Tax Year for which you are filing for the exemption.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If you know your Parcel PIN enter it without hyphens or spaces and  click </a:t>
            </a:r>
            <a:r>
              <a:rPr lang="en-US" u="sng" dirty="0"/>
              <a:t>SEARCH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Then click </a:t>
            </a:r>
            <a:r>
              <a:rPr lang="en-US" u="sng" dirty="0"/>
              <a:t>Start Filing</a:t>
            </a:r>
          </a:p>
          <a:p>
            <a:pPr algn="just"/>
            <a:r>
              <a:rPr lang="en-US" dirty="0"/>
              <a:t> </a:t>
            </a:r>
          </a:p>
          <a:p>
            <a:pPr algn="just"/>
            <a:r>
              <a:rPr lang="en-US" dirty="0"/>
              <a:t>You can find your Parcel PIN on the Tax Bill or Blue Assessment Notice.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If you do not have your Parcel PIN, you can search by Owner Name or Property Address. Follow the instructions on the web page.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Still having trouble finding the PIN, contact us here at Fremont Township Assessor’s Office. </a:t>
            </a:r>
          </a:p>
          <a:p>
            <a:pPr algn="just"/>
            <a:r>
              <a:rPr lang="en-US" dirty="0"/>
              <a:t>847-223-2846, M-F 8:30 to 3:30 </a:t>
            </a:r>
          </a:p>
          <a:p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3A8561B8-BA5B-4428-84E4-10D49D5D7B0B}"/>
              </a:ext>
            </a:extLst>
          </p:cNvPr>
          <p:cNvSpPr/>
          <p:nvPr/>
        </p:nvSpPr>
        <p:spPr>
          <a:xfrm rot="10800000">
            <a:off x="6809759" y="1036681"/>
            <a:ext cx="389828" cy="29428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B24CF9-74B3-4C1A-887D-3775EF888AA1}"/>
              </a:ext>
            </a:extLst>
          </p:cNvPr>
          <p:cNvSpPr txBox="1"/>
          <p:nvPr/>
        </p:nvSpPr>
        <p:spPr>
          <a:xfrm>
            <a:off x="7199587" y="903890"/>
            <a:ext cx="2680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Click the drop-down arrow to select the 2020 Tax Year.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3BA68F-95DD-4C17-BD80-F928C90B9BCF}"/>
              </a:ext>
            </a:extLst>
          </p:cNvPr>
          <p:cNvSpPr/>
          <p:nvPr/>
        </p:nvSpPr>
        <p:spPr>
          <a:xfrm>
            <a:off x="5087008" y="6253655"/>
            <a:ext cx="914400" cy="199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424B7F-2385-42EC-B0BF-60C91C285475}"/>
              </a:ext>
            </a:extLst>
          </p:cNvPr>
          <p:cNvSpPr/>
          <p:nvPr/>
        </p:nvSpPr>
        <p:spPr>
          <a:xfrm>
            <a:off x="8539655" y="6253655"/>
            <a:ext cx="914400" cy="1996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C4C96A-094D-4CA6-A493-A31A057D75BF}"/>
              </a:ext>
            </a:extLst>
          </p:cNvPr>
          <p:cNvSpPr/>
          <p:nvPr/>
        </p:nvSpPr>
        <p:spPr>
          <a:xfrm>
            <a:off x="5717627" y="2196662"/>
            <a:ext cx="914400" cy="168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934B6D-0E26-461F-B608-5405FC17E228}"/>
              </a:ext>
            </a:extLst>
          </p:cNvPr>
          <p:cNvSpPr txBox="1"/>
          <p:nvPr/>
        </p:nvSpPr>
        <p:spPr>
          <a:xfrm>
            <a:off x="5087008" y="5107161"/>
            <a:ext cx="6373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Click Search</a:t>
            </a:r>
            <a:r>
              <a:rPr lang="en-US" sz="1200" dirty="0"/>
              <a:t>. If you entered a correct PIN, or searched a correct Name or Address it will show under</a:t>
            </a:r>
          </a:p>
          <a:p>
            <a:r>
              <a:rPr lang="en-US" sz="1200" b="1" dirty="0"/>
              <a:t>Search Results</a:t>
            </a:r>
            <a:r>
              <a:rPr lang="en-US" sz="1200" dirty="0"/>
              <a:t>. Click </a:t>
            </a:r>
            <a:r>
              <a:rPr lang="en-US" sz="1200" b="1" dirty="0"/>
              <a:t>Start Filing</a:t>
            </a:r>
            <a:r>
              <a:rPr lang="en-US" sz="1200" dirty="0"/>
              <a:t> if your PIN and Address populate.</a:t>
            </a:r>
            <a:endParaRPr lang="en-US" sz="1200" b="1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AD1AA67-3B07-44BD-B6C4-B7B50BF0CC02}"/>
              </a:ext>
            </a:extLst>
          </p:cNvPr>
          <p:cNvSpPr/>
          <p:nvPr/>
        </p:nvSpPr>
        <p:spPr>
          <a:xfrm rot="8909937">
            <a:off x="4797048" y="4786630"/>
            <a:ext cx="497853" cy="39046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1BA2A07C-1762-4BB1-B1CE-C35B4DC72D35}"/>
              </a:ext>
            </a:extLst>
          </p:cNvPr>
          <p:cNvSpPr/>
          <p:nvPr/>
        </p:nvSpPr>
        <p:spPr>
          <a:xfrm rot="5400000">
            <a:off x="4404024" y="5779050"/>
            <a:ext cx="461665" cy="43132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68A928-1D60-44E2-A594-E5B8D4F9331C}"/>
              </a:ext>
            </a:extLst>
          </p:cNvPr>
          <p:cNvSpPr txBox="1"/>
          <p:nvPr/>
        </p:nvSpPr>
        <p:spPr>
          <a:xfrm>
            <a:off x="5824212" y="6222698"/>
            <a:ext cx="13356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PIN with show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C428F7-5777-45ED-81CB-7028D465427C}"/>
              </a:ext>
            </a:extLst>
          </p:cNvPr>
          <p:cNvSpPr txBox="1"/>
          <p:nvPr/>
        </p:nvSpPr>
        <p:spPr>
          <a:xfrm>
            <a:off x="8852523" y="6222698"/>
            <a:ext cx="1539204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100" dirty="0"/>
              <a:t>Address will show here.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A6E75D-E159-4251-A80A-B159F8846D6B}"/>
              </a:ext>
            </a:extLst>
          </p:cNvPr>
          <p:cNvSpPr txBox="1"/>
          <p:nvPr/>
        </p:nvSpPr>
        <p:spPr>
          <a:xfrm>
            <a:off x="6118104" y="2151910"/>
            <a:ext cx="10278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Type PIN HERE</a:t>
            </a:r>
          </a:p>
        </p:txBody>
      </p:sp>
    </p:spTree>
    <p:extLst>
      <p:ext uri="{BB962C8B-B14F-4D97-AF65-F5344CB8AC3E}">
        <p14:creationId xmlns:p14="http://schemas.microsoft.com/office/powerpoint/2010/main" val="1643263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E8A21F-FCD7-4798-B48E-F39FAE35E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289" y="-15765"/>
            <a:ext cx="8233711" cy="3972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D6F915E-124F-4419-B4EE-921DC5C425F8}"/>
              </a:ext>
            </a:extLst>
          </p:cNvPr>
          <p:cNvSpPr/>
          <p:nvPr/>
        </p:nvSpPr>
        <p:spPr>
          <a:xfrm flipV="1">
            <a:off x="4120055" y="1891863"/>
            <a:ext cx="714703" cy="1576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FE7636-5F21-47EE-9329-8FE6C67D765F}"/>
              </a:ext>
            </a:extLst>
          </p:cNvPr>
          <p:cNvSpPr/>
          <p:nvPr/>
        </p:nvSpPr>
        <p:spPr>
          <a:xfrm>
            <a:off x="4120055" y="2469932"/>
            <a:ext cx="851338" cy="1576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06A255-386F-4C02-A0DE-66CDA2286A42}"/>
              </a:ext>
            </a:extLst>
          </p:cNvPr>
          <p:cNvSpPr/>
          <p:nvPr/>
        </p:nvSpPr>
        <p:spPr>
          <a:xfrm>
            <a:off x="4120055" y="3142593"/>
            <a:ext cx="1208690" cy="1576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E2A1F5-065C-49E1-924C-7BC63A6772E6}"/>
              </a:ext>
            </a:extLst>
          </p:cNvPr>
          <p:cNvSpPr txBox="1"/>
          <p:nvPr/>
        </p:nvSpPr>
        <p:spPr>
          <a:xfrm>
            <a:off x="7379737" y="499328"/>
            <a:ext cx="4528484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If you see this statement, disregard it. It will have no impact</a:t>
            </a:r>
          </a:p>
          <a:p>
            <a:r>
              <a:rPr lang="en-US" sz="1400" dirty="0"/>
              <a:t>on your Assessment Freeze Application.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E21F373-B32B-41CD-8459-BB24607D8E0D}"/>
              </a:ext>
            </a:extLst>
          </p:cNvPr>
          <p:cNvSpPr/>
          <p:nvPr/>
        </p:nvSpPr>
        <p:spPr>
          <a:xfrm rot="5400000">
            <a:off x="6805910" y="599999"/>
            <a:ext cx="529878" cy="30515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B1AEA1-4E22-4D27-AED2-D4968C07A0BB}"/>
              </a:ext>
            </a:extLst>
          </p:cNvPr>
          <p:cNvSpPr txBox="1"/>
          <p:nvPr/>
        </p:nvSpPr>
        <p:spPr>
          <a:xfrm>
            <a:off x="283779" y="493986"/>
            <a:ext cx="33702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Your PIN number and Address will</a:t>
            </a:r>
          </a:p>
          <a:p>
            <a:r>
              <a:rPr lang="en-US" dirty="0"/>
              <a:t>populate, if everything looks good</a:t>
            </a:r>
          </a:p>
          <a:p>
            <a:r>
              <a:rPr lang="en-US" dirty="0"/>
              <a:t>click on </a:t>
            </a:r>
            <a:r>
              <a:rPr lang="en-US" u="sng" dirty="0"/>
              <a:t>NEXT</a:t>
            </a:r>
            <a:r>
              <a:rPr lang="en-US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C220D3-4744-4C41-BBC7-12FEBC2B5B57}"/>
              </a:ext>
            </a:extLst>
          </p:cNvPr>
          <p:cNvSpPr txBox="1"/>
          <p:nvPr/>
        </p:nvSpPr>
        <p:spPr>
          <a:xfrm>
            <a:off x="5189172" y="1855650"/>
            <a:ext cx="20633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Your PIN number will show here.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6E5D85-A1F1-4F79-A6AC-1DE921FB6FFD}"/>
              </a:ext>
            </a:extLst>
          </p:cNvPr>
          <p:cNvSpPr txBox="1"/>
          <p:nvPr/>
        </p:nvSpPr>
        <p:spPr>
          <a:xfrm>
            <a:off x="5189172" y="2417954"/>
            <a:ext cx="28503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Your address will show here.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0D7388-D079-489F-AC4D-358BC6A42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274" y="4552851"/>
            <a:ext cx="4305300" cy="15525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A28C18-1011-492D-A57B-85DE5896391A}"/>
              </a:ext>
            </a:extLst>
          </p:cNvPr>
          <p:cNvSpPr txBox="1"/>
          <p:nvPr/>
        </p:nvSpPr>
        <p:spPr>
          <a:xfrm>
            <a:off x="283779" y="4875618"/>
            <a:ext cx="4539576" cy="120032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If this error message appears at anytime while </a:t>
            </a:r>
          </a:p>
          <a:p>
            <a:r>
              <a:rPr lang="en-US" dirty="0"/>
              <a:t>filing out the form, Click on </a:t>
            </a:r>
            <a:r>
              <a:rPr lang="en-US" u="sng" dirty="0"/>
              <a:t>I’ll fix this now</a:t>
            </a:r>
            <a:r>
              <a:rPr lang="en-US" dirty="0"/>
              <a:t>.</a:t>
            </a:r>
          </a:p>
          <a:p>
            <a:r>
              <a:rPr lang="en-US" dirty="0"/>
              <a:t>Any required information that is missing will</a:t>
            </a:r>
          </a:p>
          <a:p>
            <a:r>
              <a:rPr lang="en-US" dirty="0"/>
              <a:t>be highlighted.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D4264BF-62D6-4308-87FA-9FA84A2A6FAF}"/>
              </a:ext>
            </a:extLst>
          </p:cNvPr>
          <p:cNvSpPr/>
          <p:nvPr/>
        </p:nvSpPr>
        <p:spPr>
          <a:xfrm>
            <a:off x="5242456" y="5120233"/>
            <a:ext cx="978408" cy="4846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45DD11BD-D7B8-4D88-AE8A-478942778EC0}"/>
              </a:ext>
            </a:extLst>
          </p:cNvPr>
          <p:cNvSpPr/>
          <p:nvPr/>
        </p:nvSpPr>
        <p:spPr>
          <a:xfrm rot="5400000">
            <a:off x="11377910" y="2935047"/>
            <a:ext cx="529878" cy="30515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49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03BB8B-7E2E-42F9-943C-F78CAA4D8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741" y="0"/>
            <a:ext cx="7347259" cy="68580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A499B1F-B17E-428B-8934-39ECB53302BF}"/>
              </a:ext>
            </a:extLst>
          </p:cNvPr>
          <p:cNvSpPr/>
          <p:nvPr/>
        </p:nvSpPr>
        <p:spPr>
          <a:xfrm>
            <a:off x="5360565" y="2055303"/>
            <a:ext cx="931178" cy="1090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783C6B-51FD-4D12-9D78-0468B90AAC9E}"/>
              </a:ext>
            </a:extLst>
          </p:cNvPr>
          <p:cNvSpPr txBox="1"/>
          <p:nvPr/>
        </p:nvSpPr>
        <p:spPr>
          <a:xfrm>
            <a:off x="5222147" y="1979026"/>
            <a:ext cx="67217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Your name and or other persons name listed on Deed to the House. Click on name who is filing for the Exemption.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2CA369-8542-4C6D-BF14-653816571FE4}"/>
              </a:ext>
            </a:extLst>
          </p:cNvPr>
          <p:cNvSpPr txBox="1"/>
          <p:nvPr/>
        </p:nvSpPr>
        <p:spPr>
          <a:xfrm>
            <a:off x="100241" y="593113"/>
            <a:ext cx="4652063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Household Information</a:t>
            </a:r>
          </a:p>
          <a:p>
            <a:r>
              <a:rPr lang="en-US" sz="800" dirty="0"/>
              <a:t> </a:t>
            </a:r>
            <a:r>
              <a:rPr lang="en-US" sz="1000" dirty="0"/>
              <a:t> </a:t>
            </a:r>
          </a:p>
          <a:p>
            <a:pPr algn="just"/>
            <a:r>
              <a:rPr lang="en-US" dirty="0"/>
              <a:t>Per the Assessment Freeze instructions, an applicant is required to  add all household members and include all income for all persons residing at your residence.  This would include a spouse or any other persons residing with you.</a:t>
            </a:r>
          </a:p>
          <a:p>
            <a:r>
              <a:rPr lang="en-US" sz="1050" dirty="0"/>
              <a:t> </a:t>
            </a:r>
          </a:p>
          <a:p>
            <a:r>
              <a:rPr lang="en-US" dirty="0"/>
              <a:t>For the senior applicant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on the Household member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Enter the Date of Birth, Phone, Email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Mark the check box indicating “income will be included”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To add Household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</a:t>
            </a:r>
            <a:r>
              <a:rPr lang="en-US" u="sng" dirty="0"/>
              <a:t>ADD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Enter the Household Member Name, Address, Date of Birth, Phone, Email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Mark the check box indicating “income will be included”</a:t>
            </a:r>
          </a:p>
          <a:p>
            <a:r>
              <a:rPr lang="en-US" sz="1100" dirty="0"/>
              <a:t> </a:t>
            </a:r>
          </a:p>
          <a:p>
            <a:r>
              <a:rPr lang="en-US" dirty="0"/>
              <a:t>When all entries are complete click </a:t>
            </a:r>
            <a:r>
              <a:rPr lang="en-US" u="sng" dirty="0"/>
              <a:t>NEXT</a:t>
            </a:r>
            <a:r>
              <a:rPr lang="en-US" dirty="0"/>
              <a:t>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CCFEFF7-44EA-4B22-A27E-AF121E50A0EB}"/>
              </a:ext>
            </a:extLst>
          </p:cNvPr>
          <p:cNvSpPr/>
          <p:nvPr/>
        </p:nvSpPr>
        <p:spPr>
          <a:xfrm rot="10800000">
            <a:off x="8318064" y="5395741"/>
            <a:ext cx="529878" cy="30515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1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396F36-7346-4961-8A63-32FEF9D13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480" y="0"/>
            <a:ext cx="7875520" cy="4216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AF743B-F89F-46F7-8FA7-BB216A638908}"/>
              </a:ext>
            </a:extLst>
          </p:cNvPr>
          <p:cNvSpPr txBox="1"/>
          <p:nvPr/>
        </p:nvSpPr>
        <p:spPr>
          <a:xfrm>
            <a:off x="411061" y="536895"/>
            <a:ext cx="400667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Click the drop-down arrow and select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Yes or No to answer Trust question.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Verify the property address is correct.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Using the drop-down arrows answer</a:t>
            </a:r>
          </a:p>
          <a:p>
            <a:r>
              <a:rPr lang="en-US" dirty="0"/>
              <a:t>the questions.</a:t>
            </a:r>
          </a:p>
          <a:p>
            <a:endParaRPr lang="en-US" dirty="0"/>
          </a:p>
          <a:p>
            <a:r>
              <a:rPr lang="en-US" dirty="0"/>
              <a:t>Continue to next page of this help </a:t>
            </a:r>
          </a:p>
          <a:p>
            <a:r>
              <a:rPr lang="en-US" dirty="0"/>
              <a:t>document.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5E5AA6-3D2D-4C00-9D89-A0B272A684B9}"/>
              </a:ext>
            </a:extLst>
          </p:cNvPr>
          <p:cNvSpPr/>
          <p:nvPr/>
        </p:nvSpPr>
        <p:spPr>
          <a:xfrm>
            <a:off x="5780015" y="2108200"/>
            <a:ext cx="822121" cy="30083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9A55BC-B5DF-4172-BE61-EF1E1847FEE2}"/>
              </a:ext>
            </a:extLst>
          </p:cNvPr>
          <p:cNvSpPr/>
          <p:nvPr/>
        </p:nvSpPr>
        <p:spPr>
          <a:xfrm flipV="1">
            <a:off x="5780015" y="2443061"/>
            <a:ext cx="1157680" cy="30083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17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B83438-071C-477D-A039-D9324D2E4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632" y="89604"/>
            <a:ext cx="9016368" cy="66787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A0F1AE-B84B-4848-BA87-F0B7B56275C7}"/>
              </a:ext>
            </a:extLst>
          </p:cNvPr>
          <p:cNvSpPr txBox="1"/>
          <p:nvPr/>
        </p:nvSpPr>
        <p:spPr>
          <a:xfrm>
            <a:off x="385895" y="302004"/>
            <a:ext cx="27897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your Federal Form</a:t>
            </a:r>
          </a:p>
          <a:p>
            <a:r>
              <a:rPr lang="en-US" dirty="0"/>
              <a:t>1040 or 1040 SR, enter </a:t>
            </a:r>
          </a:p>
          <a:p>
            <a:r>
              <a:rPr lang="en-US" dirty="0"/>
              <a:t>income to the correct lines</a:t>
            </a:r>
          </a:p>
          <a:p>
            <a:r>
              <a:rPr lang="en-US" dirty="0"/>
              <a:t>on this form. </a:t>
            </a:r>
          </a:p>
          <a:p>
            <a:endParaRPr lang="en-US" dirty="0"/>
          </a:p>
          <a:p>
            <a:r>
              <a:rPr lang="en-US" dirty="0"/>
              <a:t>The references noted on this form are the lines from the income tax return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2A2028-37FF-48AB-BA2E-8BAE799E3FD2}"/>
              </a:ext>
            </a:extLst>
          </p:cNvPr>
          <p:cNvSpPr txBox="1"/>
          <p:nvPr/>
        </p:nvSpPr>
        <p:spPr>
          <a:xfrm>
            <a:off x="10091957" y="594500"/>
            <a:ext cx="118333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Amount from line 5a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3FA3E1-7914-45F1-83F3-15E4E11029A3}"/>
              </a:ext>
            </a:extLst>
          </p:cNvPr>
          <p:cNvSpPr txBox="1"/>
          <p:nvPr/>
        </p:nvSpPr>
        <p:spPr>
          <a:xfrm>
            <a:off x="10091957" y="2046914"/>
            <a:ext cx="118333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Amount from line 4a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7EA3EB-3DAD-4302-8D52-C7058A150ED5}"/>
              </a:ext>
            </a:extLst>
          </p:cNvPr>
          <p:cNvSpPr txBox="1"/>
          <p:nvPr/>
        </p:nvSpPr>
        <p:spPr>
          <a:xfrm>
            <a:off x="10091957" y="1663916"/>
            <a:ext cx="1188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Amount form line 4d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D6615A-3647-4DF7-BAF5-A0FCABAB8C63}"/>
              </a:ext>
            </a:extLst>
          </p:cNvPr>
          <p:cNvSpPr txBox="1"/>
          <p:nvPr/>
        </p:nvSpPr>
        <p:spPr>
          <a:xfrm>
            <a:off x="10091957" y="2839824"/>
            <a:ext cx="11256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Amount from line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ED72B2-B346-432A-B880-CBAA82DFDAF5}"/>
              </a:ext>
            </a:extLst>
          </p:cNvPr>
          <p:cNvSpPr txBox="1"/>
          <p:nvPr/>
        </p:nvSpPr>
        <p:spPr>
          <a:xfrm>
            <a:off x="10175846" y="3146739"/>
            <a:ext cx="7825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See Note #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855F2B-D62C-486C-88BC-0BAA3921B43F}"/>
              </a:ext>
            </a:extLst>
          </p:cNvPr>
          <p:cNvSpPr txBox="1"/>
          <p:nvPr/>
        </p:nvSpPr>
        <p:spPr>
          <a:xfrm>
            <a:off x="410324" y="2770345"/>
            <a:ext cx="27408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 #1</a:t>
            </a:r>
          </a:p>
          <a:p>
            <a:r>
              <a:rPr lang="en-US" dirty="0"/>
              <a:t>Add lines 2a,2b and 3b</a:t>
            </a:r>
          </a:p>
          <a:p>
            <a:r>
              <a:rPr lang="en-US" dirty="0"/>
              <a:t>from form 1040 or 1040SR</a:t>
            </a:r>
          </a:p>
          <a:p>
            <a:r>
              <a:rPr lang="en-US" dirty="0"/>
              <a:t>if you have amounts in</a:t>
            </a:r>
          </a:p>
          <a:p>
            <a:r>
              <a:rPr lang="en-US" dirty="0"/>
              <a:t>any or all these fields.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1CD22-4B80-4765-8C1A-9D7EBA97198E}"/>
              </a:ext>
            </a:extLst>
          </p:cNvPr>
          <p:cNvSpPr txBox="1"/>
          <p:nvPr/>
        </p:nvSpPr>
        <p:spPr>
          <a:xfrm>
            <a:off x="10120810" y="3857742"/>
            <a:ext cx="11256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Amount from line 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9660C7-0F73-4710-AB27-30204341F228}"/>
              </a:ext>
            </a:extLst>
          </p:cNvPr>
          <p:cNvSpPr txBox="1"/>
          <p:nvPr/>
        </p:nvSpPr>
        <p:spPr>
          <a:xfrm>
            <a:off x="410324" y="4635500"/>
            <a:ext cx="2446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finished click </a:t>
            </a:r>
            <a:r>
              <a:rPr lang="en-US" u="sng" dirty="0"/>
              <a:t>CALCULATE</a:t>
            </a:r>
          </a:p>
        </p:txBody>
      </p:sp>
    </p:spTree>
    <p:extLst>
      <p:ext uri="{BB962C8B-B14F-4D97-AF65-F5344CB8AC3E}">
        <p14:creationId xmlns:p14="http://schemas.microsoft.com/office/powerpoint/2010/main" val="2919917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68541F-C912-478E-8180-830977FCA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535" y="24468"/>
            <a:ext cx="8729465" cy="55519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127564-46D5-4D1D-99B2-CA3559CB1000}"/>
              </a:ext>
            </a:extLst>
          </p:cNvPr>
          <p:cNvSpPr txBox="1"/>
          <p:nvPr/>
        </p:nvSpPr>
        <p:spPr>
          <a:xfrm>
            <a:off x="302004" y="427839"/>
            <a:ext cx="314624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Choose the statement that best</a:t>
            </a:r>
          </a:p>
          <a:p>
            <a:r>
              <a:rPr lang="en-US" dirty="0"/>
              <a:t>applies to your situation by</a:t>
            </a:r>
          </a:p>
          <a:p>
            <a:r>
              <a:rPr lang="en-US" dirty="0"/>
              <a:t>either clicking on a box or using</a:t>
            </a:r>
          </a:p>
          <a:p>
            <a:r>
              <a:rPr lang="en-US" dirty="0"/>
              <a:t>the drop-down arrow.</a:t>
            </a:r>
          </a:p>
          <a:p>
            <a:endParaRPr lang="en-US" dirty="0"/>
          </a:p>
          <a:p>
            <a:r>
              <a:rPr lang="en-US" dirty="0"/>
              <a:t>For questions 1, 2, and 4</a:t>
            </a:r>
          </a:p>
          <a:p>
            <a:r>
              <a:rPr lang="en-US" dirty="0"/>
              <a:t>the most common answers are</a:t>
            </a:r>
          </a:p>
          <a:p>
            <a:r>
              <a:rPr lang="en-US" dirty="0"/>
              <a:t>1a, 2a, and 4a.</a:t>
            </a:r>
          </a:p>
          <a:p>
            <a:endParaRPr lang="en-US" dirty="0"/>
          </a:p>
          <a:p>
            <a:r>
              <a:rPr lang="en-US" dirty="0"/>
              <a:t>For questions 3, 5 and 6</a:t>
            </a:r>
          </a:p>
          <a:p>
            <a:r>
              <a:rPr lang="en-US" dirty="0"/>
              <a:t>Use the drop-down arrow to </a:t>
            </a:r>
          </a:p>
          <a:p>
            <a:r>
              <a:rPr lang="en-US" dirty="0"/>
              <a:t>select the answer  that best</a:t>
            </a:r>
          </a:p>
          <a:p>
            <a:r>
              <a:rPr lang="en-US" dirty="0"/>
              <a:t>applies to your situation.</a:t>
            </a:r>
          </a:p>
          <a:p>
            <a:endParaRPr lang="en-US" dirty="0"/>
          </a:p>
          <a:p>
            <a:r>
              <a:rPr lang="en-US" dirty="0"/>
              <a:t>Click </a:t>
            </a:r>
            <a:r>
              <a:rPr lang="en-US" u="sng" dirty="0"/>
              <a:t>NEXT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C401886-9048-4E75-B695-00DA140FFE6C}"/>
              </a:ext>
            </a:extLst>
          </p:cNvPr>
          <p:cNvSpPr/>
          <p:nvPr/>
        </p:nvSpPr>
        <p:spPr>
          <a:xfrm rot="20144359">
            <a:off x="3944157" y="1907944"/>
            <a:ext cx="273069" cy="20457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619B610-3335-466A-B53D-9D51E855E52C}"/>
              </a:ext>
            </a:extLst>
          </p:cNvPr>
          <p:cNvSpPr/>
          <p:nvPr/>
        </p:nvSpPr>
        <p:spPr>
          <a:xfrm rot="20144359">
            <a:off x="3909371" y="625454"/>
            <a:ext cx="273069" cy="20457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909F7BA-4844-4545-B5ED-126AB2B2122D}"/>
              </a:ext>
            </a:extLst>
          </p:cNvPr>
          <p:cNvSpPr/>
          <p:nvPr/>
        </p:nvSpPr>
        <p:spPr>
          <a:xfrm rot="20144359">
            <a:off x="3944156" y="3451166"/>
            <a:ext cx="273069" cy="20457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6FDDA66-7D82-43F8-B7E4-34210AEEF548}"/>
              </a:ext>
            </a:extLst>
          </p:cNvPr>
          <p:cNvSpPr/>
          <p:nvPr/>
        </p:nvSpPr>
        <p:spPr>
          <a:xfrm rot="10800000">
            <a:off x="9953977" y="2800437"/>
            <a:ext cx="273069" cy="20457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6FBC755-D0C9-43D3-A0B2-FF57251B4679}"/>
              </a:ext>
            </a:extLst>
          </p:cNvPr>
          <p:cNvSpPr/>
          <p:nvPr/>
        </p:nvSpPr>
        <p:spPr>
          <a:xfrm rot="10800000">
            <a:off x="11405274" y="3850572"/>
            <a:ext cx="273069" cy="20457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499E4CA-C3F0-4BDA-B7BD-6194C7710093}"/>
              </a:ext>
            </a:extLst>
          </p:cNvPr>
          <p:cNvSpPr/>
          <p:nvPr/>
        </p:nvSpPr>
        <p:spPr>
          <a:xfrm rot="10800000">
            <a:off x="11435246" y="4295868"/>
            <a:ext cx="273069" cy="20457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D1D57062-430C-4AF1-908E-318534F5EB8F}"/>
              </a:ext>
            </a:extLst>
          </p:cNvPr>
          <p:cNvSpPr/>
          <p:nvPr/>
        </p:nvSpPr>
        <p:spPr>
          <a:xfrm rot="10800000">
            <a:off x="7690732" y="4731416"/>
            <a:ext cx="273069" cy="20457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52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7AF7677D7E1C4C9C8467A490F1610A" ma:contentTypeVersion="2" ma:contentTypeDescription="Create a new document." ma:contentTypeScope="" ma:versionID="d2d49646e1bbae3e0661e2911eb29967">
  <xsd:schema xmlns:xsd="http://www.w3.org/2001/XMLSchema" xmlns:xs="http://www.w3.org/2001/XMLSchema" xmlns:p="http://schemas.microsoft.com/office/2006/metadata/properties" xmlns:ns3="011e2689-6762-47fd-b7bd-cabcaf027c34" targetNamespace="http://schemas.microsoft.com/office/2006/metadata/properties" ma:root="true" ma:fieldsID="ac19d5c7decbcd5792d090460e174afc" ns3:_="">
    <xsd:import namespace="011e2689-6762-47fd-b7bd-cabcaf027c3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1e2689-6762-47fd-b7bd-cabcaf027c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14115C-8AD3-41E6-AA6E-E785E75385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1e2689-6762-47fd-b7bd-cabcaf027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FB6D9A-D518-437F-91A7-9E673E2638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1F1F56-B77A-4101-8E0D-32549025FB69}">
  <ds:schemaRefs>
    <ds:schemaRef ds:uri="http://schemas.microsoft.com/office/2006/metadata/properties"/>
    <ds:schemaRef ds:uri="http://purl.org/dc/terms/"/>
    <ds:schemaRef ds:uri="011e2689-6762-47fd-b7bd-cabcaf027c34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3331</TotalTime>
  <Words>996</Words>
  <Application>Microsoft Office PowerPoint</Application>
  <PresentationFormat>Widescreen</PresentationFormat>
  <Paragraphs>145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Lake County Smartfile Account Registration E-Filing Portal</dc:title>
  <dc:creator>George Flary</dc:creator>
  <cp:lastModifiedBy>Joe Herchenbach</cp:lastModifiedBy>
  <cp:revision>131</cp:revision>
  <cp:lastPrinted>2020-03-18T17:02:30Z</cp:lastPrinted>
  <dcterms:created xsi:type="dcterms:W3CDTF">2020-02-28T15:42:33Z</dcterms:created>
  <dcterms:modified xsi:type="dcterms:W3CDTF">2020-03-23T15:21:45Z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0x010100D77AF7677D7E1C4C9C8467A490F1610A</vt:lpwstr>
  </property>
</Properties>
</file>